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65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EFB2D-82D1-8E41-BAE0-7E445807B5E4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42ECE-AF6A-7445-8339-A104711AF040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23714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0ADD0-3F16-EB49-A5DE-8122DC2EE34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4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B0BCB7-2665-3117-E5AD-02AAFE6D2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00E81F-1428-E769-6626-EC74E5E10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s-ES_trad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B40D45-772F-C315-4282-8CBA6544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B83C06-5F39-0AAE-0087-299A68D69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F55E00-A737-12B1-07BA-623AEB9F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7051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85A6C-0701-0644-1C11-F336131E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9D36B9-6B74-83F3-FD4B-9A8557BE5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1143BD-0070-8470-F771-FECC1116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E05321-2A63-94F7-54F0-5A1191ACC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50E76A-8A5B-1736-26A5-724838454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43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A5679-F419-8528-579A-628F263B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E9BA0F-83DE-ABD1-1241-D5E686075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14E9AB-AE67-411E-D0C0-56C4BB3C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69850D-939D-7E8E-5E44-3452501D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198E5D-8F87-A6E0-FE2E-F19E2939C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8287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EA597-6E00-02C8-0FC4-E8397B92B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40711-0C79-7CB4-86FF-3F3DF87EC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9A0DFD-73E2-7C23-FBC5-FE11DE070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80F439-94F9-75B0-6DDB-4608ABAE9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036288-A917-A601-4FDC-0AB38F99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7BFB03-6D35-5CA4-E685-99DE49292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3809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2DF87C-C281-3EC0-8AF1-C428AA72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900D76-CC7B-EC20-6EB2-852026875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02C55B-09CC-BF50-5C4F-91F5C0EE4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2052BF-0A9C-5758-6B3D-DA640145C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07A1E5-61C5-C086-4074-7A40F4438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EE4275-1CB8-4D93-1AA3-4AFA2B41E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B040CED-0BA0-6CEF-14BB-1F39198C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F32FDD-64EA-BC5B-0C82-645C85D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03752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D89C8-0BBA-2D26-ADB4-43262663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B557EC-B05D-F51D-7DF5-D7E31FB6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6A2A80-9BEE-86D4-E7CB-F3A9D91C7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EAE677-60EE-4775-869E-C3BA71F4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386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A6B0E6-35F0-1A14-F61E-2BC993B97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6C0295E-B616-1305-1EDE-B09769EA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4CCA1C-DBC0-0009-61B3-5010D54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6896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B0093A-244A-654D-D732-B5A558FDE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5B849D-1086-44B5-DE1F-312CA0389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E1DAA9-8BFB-E9EC-C4F9-3CB672474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FCD2AB-3717-16A0-867C-7658C2C5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4950BA-9CC5-12A5-A4D7-0B9F809A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3AEF73-29A4-B1DB-4AE2-C0B4FAEF0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5413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95649-6E51-6D62-FA56-66FC04FCB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B6B5C5-C5AF-4884-61DF-70167EBE1EB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E203F2-00D0-97F4-AAF8-5174A1426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4C7641-9D0B-9725-E865-3F77444E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7129AE-008E-C6B3-3FB2-5CB5337EA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015E07-9670-1756-CC7A-24172D94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6444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36BC6A-68E1-0273-BD53-5ED4EAD5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64CB5B-47CB-547A-26A1-7D8C8651F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E3BE94-73DB-B413-948C-E71CB0BB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B8E613-2A6C-E4E5-8BC5-25F3D54C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AE47C0-1CC0-C59E-CA25-E83A703D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995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F4691C0-F70C-AE92-1FAC-E7EA304E5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17E1F2-A8F8-BED5-F51C-B4BEFD05D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2E7FB0-3B2F-8864-98AA-9898D595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2DE333-FEDD-1F80-FD20-5114F00D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C2EDF4-C8E6-A9F0-CD2D-826601CB9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9169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8EB7C7F-5A09-F94C-566A-5CC4F3482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s-ES_trad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F93511-2A06-67C2-87EE-57D87C983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_trad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D2C10-2CB9-1757-C807-EDAB11B20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75E6A8-B269-EA4D-AD2D-73194CF16A11}" type="datetimeFigureOut">
              <a:rPr lang="es-ES_tradnl" smtClean="0"/>
              <a:t>1/11/26</a:t>
            </a:fld>
            <a:endParaRPr lang="es-ES_trad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8B1C1-82EA-065A-F414-9DBCB6A0C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22CDFE-D8AE-7C94-4901-672DF4711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310BA1-5C80-F348-9B4A-2747573FB18F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274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pdate.lib.berkeley.edu/2024/05/08/mssfuerojuzg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CF9DE05-8A4D-D863-4E1A-B342A975BE02}"/>
              </a:ext>
            </a:extLst>
          </p:cNvPr>
          <p:cNvSpPr txBox="1"/>
          <p:nvPr/>
        </p:nvSpPr>
        <p:spPr>
          <a:xfrm>
            <a:off x="304799" y="782668"/>
            <a:ext cx="7075669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*[RAE49] Madrid, Real Academia Española, ms. 49 (RAE: Campomanes).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*[RAE50] Madrid, Real Academia Española, ms. 50 (RAE: San Bartolomé).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*[RAE51] Madrid, Real Academia Española, ms. 51 (RAE: Béjar).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*[RAE53] Madrid, Real Academia Española, ms. 53 (RAE: Malpica 1).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*[RAE54] Madrid, Real Academia Española, ms. 54 (RAE: Malpica 2).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[RAE293] Madrid, Real Academia Española, ms. 293.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*[BNE17-10] Madrid, Real Academia Española, ms. </a:t>
            </a:r>
            <a:r>
              <a:rPr kumimoji="0" lang="es-E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Vitr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. 17-10 (RAE: Toledo).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*[BNE244] Madrid, Biblioteca Nacional de España, ms. 244 (RAE: BR5).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[BNE683] Madrid, Biblioteca Nacional de España, ms. 683.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[BNE1681] Madrid, Biblioteca Nacional de España, ms. 1681.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*[BNE2978] Madrid, Biblioteca Nacional de España, ms. 2978 (RAE: BR6).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*[BNE5774] Madrid, Biblioteca Nacional de España, ms. 5774 (RAE: BR4).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*[BNE5814] Madrid, Biblioteca Nacional de España, ms. 5814 (RAE: BR2).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*[BNE5975] Madrid, Biblioteca Nacional de España, ms. 5975 (RAE: BR3).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[BNE6740] Madrid, Biblioteca Nacional de España, ms. 6740.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[BNE10344] Madrid, Biblioteca Nacional de España, ms. 10344.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[BNE13632] Madrid, Biblioteca Nacional de España, ms. 13632.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*[d-III-18] San Lorenzo de El Escorial, Real Biblioteca del Monasterio, ms. d-III-18 (RAE: Esc. 3).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*[M-III-5] San Lorenzo de El Escorial, Real Biblioteca del Monasterio, ms. M-III-5 (RAE: Esc. 4).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[M-II-18] San Lorenzo de El Escorial, Real Biblioteca del Monasterio, ms. M-II-18.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*[P-II-17] San Lorenzo de El Escorial, Real Biblioteca del Monasterio, ms. P-II-17 (RAE: Esc. 6).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*[Z-II-9] San Lorenzo de El Escorial, Real Biblioteca del Monasterio, ms. Z-II-9 (RAE: Esc. 5).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*[Z-III-6] San Lorenzo de El Escorial, Real Biblioteca del Monasterio, ms. Z-III-6 (RAE: Esc. 1).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*[Z-III-18] San Lorenzo de El Escorial, Real Biblioteca del Monasterio, ms. Z-III-18 (RAE: Esc. 2).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*[Z-III-21] San Lorenzo de El Escorial, Real Biblioteca del Monasterio, ms. Z-III-21 (RAE: BR1).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[T15-37] Toledo, Archivo y Biblioteca Capitulares, ms. 15-37.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[T43-9] Toledo, Archivo y Biblioteca Capitulares, ms. 43-9.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[T43-10] Toledo, Archivo y Biblioteca Capitulares, ms. 43-10.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*[M] Murcia, Archivo Municipal, Serie 3, ms. 53 (RAE: Murcia).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[LG] Madrid, Fundación Lázaro Galdiano, Registro 14423, ms. 286.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6775F3-2D3D-FD77-E473-32F4DC84308A}"/>
              </a:ext>
            </a:extLst>
          </p:cNvPr>
          <p:cNvSpPr txBox="1"/>
          <p:nvPr/>
        </p:nvSpPr>
        <p:spPr>
          <a:xfrm>
            <a:off x="5775567" y="782668"/>
            <a:ext cx="6671733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[BM] Mallorca, Fundación Bartolomé March, ms. 20/5/4.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[Sal] Salamanca, Biblioteca Universitaria, ms.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 35.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[San]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Santander, Biblioteca Menéndez Pelayo, ms. M-557.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kumimoji="0" lang="es-E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Sev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] Sevilla, Biblioteca Provincial de la Universidad, ms. A 331/155.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[RAH]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Madrid, Real Academia de la Historia, ms. 9/1783.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[Vall] Valladolid, Biblioteca Histórica de Santa Cruz, ms. 005-006.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[L] Lisboa, Biblioteca Nacional de Portugal, ms.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IL. 111.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[HS2567] New York, Hispanic Society of America,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B2567.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[P] Paris, Bibliothèque Nationale de France, ms.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Esp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. 256.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[BSB6] München, Bayerische Staatsbibliothek,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Cod.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Hisp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. 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[BSB28] München, Bayerische Staatsbibliothek, </a:t>
            </a:r>
            <a:r>
              <a:rPr kumimoji="0" lang="de-CH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de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Cod.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Hisp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. 28.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[W] Washington, </a:t>
            </a:r>
            <a:r>
              <a:rPr lang="en-US" sz="1100" dirty="0">
                <a:solidFill>
                  <a:prstClr val="black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Law Library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of Congress,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F8.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[O] Oxford, Bodleian Library,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Holkham misc. 46.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[E] Stockholm, Kungliga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Bibliotheket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B 693.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[CKB]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København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, Det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Kongelige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Bibliotek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G.K.S. 1942.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[CAI]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København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Arnamagnæan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Institute,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AM806.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*[LF] Santiago de Compostela, Museo do Pobo </a:t>
            </a:r>
            <a:r>
              <a:rPr kumimoji="0" lang="es-E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galego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, fondo Blanco Cicerón, ms.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RBC/P5-03//03 (</a:t>
            </a:r>
            <a:r>
              <a:rPr kumimoji="0" lang="en-US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Fragmento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[HS2713] New-York, Hispanic Society of America,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B2713 (</a:t>
            </a:r>
            <a:r>
              <a:rPr kumimoji="0" lang="es-E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Fragmento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*[ARCV1] Valladolid, Archivo de la Real Chancillería, Pergaminos, carpeta 116, 8 (</a:t>
            </a:r>
            <a:r>
              <a:rPr kumimoji="0" lang="es-E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Fragmento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fr-CH" sz="11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*[ARCV2] Valladolid, Archivo de la Real Chancillería, Pergaminos, carpeta 118, 2 (</a:t>
            </a:r>
            <a:r>
              <a:rPr kumimoji="0" lang="es-ES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Fragmento</a:t>
            </a: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100" dirty="0">
                <a:solidFill>
                  <a:srgbClr val="ED7D31">
                    <a:lumMod val="75000"/>
                  </a:srgbClr>
                </a:solidFill>
                <a:latin typeface="Calibri Light" panose="020F0302020204030204"/>
                <a:cs typeface="Times New Roman" panose="02020603050405020304" pitchFamily="18" charset="0"/>
              </a:rPr>
              <a:t>*Fragmento de Mansilla (antiguo)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11DEFE-53AC-509B-33C6-CA67EAF80307}"/>
              </a:ext>
            </a:extLst>
          </p:cNvPr>
          <p:cNvSpPr txBox="1"/>
          <p:nvPr/>
        </p:nvSpPr>
        <p:spPr>
          <a:xfrm>
            <a:off x="1069848" y="265176"/>
            <a:ext cx="1093805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</a:rPr>
              <a:t>Manuscritos del Fuero Juzgo: 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36 medievales y 10 de época posterior (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XVI y XVII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XVIII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) (+ 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5 fragmentos -*4 antiguos-</a:t>
            </a: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3F350E2B-57E7-9598-1FBB-7D821C1993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36" b="1262"/>
          <a:stretch/>
        </p:blipFill>
        <p:spPr>
          <a:xfrm>
            <a:off x="7845649" y="4280579"/>
            <a:ext cx="3955971" cy="23122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B58F3A-4968-85C0-95CB-A61DC204D4EC}"/>
              </a:ext>
            </a:extLst>
          </p:cNvPr>
          <p:cNvSpPr txBox="1"/>
          <p:nvPr/>
        </p:nvSpPr>
        <p:spPr>
          <a:xfrm>
            <a:off x="304799" y="6173933"/>
            <a:ext cx="5139071" cy="418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dirty="0">
                <a:latin typeface="Calibri Light" panose="020F0302020204030204" pitchFamily="34" charset="0"/>
                <a:cs typeface="Calibri Light" panose="020F0302020204030204" pitchFamily="34" charset="0"/>
              </a:rPr>
              <a:t>El asterisco en los medievales indica que se usaron en la ed. RAE 1815 y al final de la línea se identifican las siglas académicas. Cf. </a:t>
            </a:r>
            <a:r>
              <a:rPr lang="es-ES_tradnl" sz="105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Castillo Lluch/Camino Martínez 2024</a:t>
            </a:r>
            <a:endParaRPr lang="es-ES_tradnl" sz="10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0675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929</Words>
  <Application>Microsoft Macintosh PowerPoint</Application>
  <PresentationFormat>Grand écran</PresentationFormat>
  <Paragraphs>54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Castillo Lluch</dc:creator>
  <cp:lastModifiedBy>Monica Castillo Lluch</cp:lastModifiedBy>
  <cp:revision>2</cp:revision>
  <dcterms:created xsi:type="dcterms:W3CDTF">2026-11-01T22:40:08Z</dcterms:created>
  <dcterms:modified xsi:type="dcterms:W3CDTF">2026-11-01T22:48:06Z</dcterms:modified>
</cp:coreProperties>
</file>